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91" r:id="rId5"/>
    <p:sldId id="292" r:id="rId6"/>
    <p:sldId id="293" r:id="rId7"/>
    <p:sldId id="259" r:id="rId8"/>
    <p:sldId id="260" r:id="rId9"/>
    <p:sldId id="261" r:id="rId10"/>
    <p:sldId id="272" r:id="rId11"/>
    <p:sldId id="276" r:id="rId12"/>
    <p:sldId id="288" r:id="rId13"/>
    <p:sldId id="290" r:id="rId14"/>
    <p:sldId id="262" r:id="rId15"/>
    <p:sldId id="277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1BF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179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4CD1-7866-46E4-BC3B-661EF9F34278}" type="datetimeFigureOut">
              <a:rPr lang="it-IT" smtClean="0"/>
              <a:pPr/>
              <a:t>12/10/2017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81FE3-F032-4748-94BC-9FB05C26412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4CD1-7866-46E4-BC3B-661EF9F34278}" type="datetimeFigureOut">
              <a:rPr lang="it-IT" smtClean="0"/>
              <a:pPr/>
              <a:t>12/10/2017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81FE3-F032-4748-94BC-9FB05C26412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4CD1-7866-46E4-BC3B-661EF9F34278}" type="datetimeFigureOut">
              <a:rPr lang="it-IT" smtClean="0"/>
              <a:pPr/>
              <a:t>12/10/2017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81FE3-F032-4748-94BC-9FB05C26412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4CD1-7866-46E4-BC3B-661EF9F34278}" type="datetimeFigureOut">
              <a:rPr lang="it-IT" smtClean="0"/>
              <a:pPr/>
              <a:t>12/10/2017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81FE3-F032-4748-94BC-9FB05C26412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4CD1-7866-46E4-BC3B-661EF9F34278}" type="datetimeFigureOut">
              <a:rPr lang="it-IT" smtClean="0"/>
              <a:pPr/>
              <a:t>12/10/2017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81FE3-F032-4748-94BC-9FB05C26412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4CD1-7866-46E4-BC3B-661EF9F34278}" type="datetimeFigureOut">
              <a:rPr lang="it-IT" smtClean="0"/>
              <a:pPr/>
              <a:t>12/10/2017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81FE3-F032-4748-94BC-9FB05C26412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4CD1-7866-46E4-BC3B-661EF9F34278}" type="datetimeFigureOut">
              <a:rPr lang="it-IT" smtClean="0"/>
              <a:pPr/>
              <a:t>12/10/2017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81FE3-F032-4748-94BC-9FB05C26412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4CD1-7866-46E4-BC3B-661EF9F34278}" type="datetimeFigureOut">
              <a:rPr lang="it-IT" smtClean="0"/>
              <a:pPr/>
              <a:t>12/10/2017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81FE3-F032-4748-94BC-9FB05C26412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4CD1-7866-46E4-BC3B-661EF9F34278}" type="datetimeFigureOut">
              <a:rPr lang="it-IT" smtClean="0"/>
              <a:pPr/>
              <a:t>12/10/2017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81FE3-F032-4748-94BC-9FB05C26412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4CD1-7866-46E4-BC3B-661EF9F34278}" type="datetimeFigureOut">
              <a:rPr lang="it-IT" smtClean="0"/>
              <a:pPr/>
              <a:t>12/10/2017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81FE3-F032-4748-94BC-9FB05C26412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4CD1-7866-46E4-BC3B-661EF9F34278}" type="datetimeFigureOut">
              <a:rPr lang="it-IT" smtClean="0"/>
              <a:pPr/>
              <a:t>12/10/2017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81FE3-F032-4748-94BC-9FB05C26412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C4CD1-7866-46E4-BC3B-661EF9F34278}" type="datetimeFigureOut">
              <a:rPr lang="it-IT" smtClean="0"/>
              <a:pPr/>
              <a:t>12/10/2017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81FE3-F032-4748-94BC-9FB05C264125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1214414" y="1142984"/>
            <a:ext cx="6400800" cy="5072098"/>
          </a:xfrm>
        </p:spPr>
        <p:txBody>
          <a:bodyPr>
            <a:normAutofit/>
          </a:bodyPr>
          <a:lstStyle/>
          <a:p>
            <a:r>
              <a:rPr lang="it-IT" dirty="0" smtClean="0"/>
              <a:t> </a:t>
            </a:r>
          </a:p>
          <a:p>
            <a:r>
              <a:rPr lang="it-IT" dirty="0" smtClean="0"/>
              <a:t>       </a:t>
            </a:r>
          </a:p>
          <a:p>
            <a:r>
              <a:rPr lang="it-IT" dirty="0" smtClean="0"/>
              <a:t> </a:t>
            </a:r>
          </a:p>
          <a:p>
            <a:r>
              <a:rPr lang="it-IT" dirty="0" smtClean="0"/>
              <a:t>   Giornata della Trasparenza</a:t>
            </a:r>
          </a:p>
          <a:p>
            <a:r>
              <a:rPr lang="it-IT" b="1" dirty="0" smtClean="0"/>
              <a:t>(Ai sensi del </a:t>
            </a:r>
            <a:r>
              <a:rPr lang="it-IT" b="1" dirty="0" err="1" smtClean="0"/>
              <a:t>Dlsg</a:t>
            </a:r>
            <a:r>
              <a:rPr lang="it-IT" b="1" dirty="0" smtClean="0"/>
              <a:t> n. 33/2013 )</a:t>
            </a:r>
            <a:endParaRPr lang="it-IT" dirty="0" smtClean="0"/>
          </a:p>
          <a:p>
            <a:r>
              <a:rPr lang="it-IT" dirty="0" smtClean="0"/>
              <a:t> </a:t>
            </a:r>
          </a:p>
          <a:p>
            <a:r>
              <a:rPr lang="it-IT" b="1" dirty="0" smtClean="0"/>
              <a:t>Auditorium IC. Via </a:t>
            </a:r>
            <a:r>
              <a:rPr lang="it-IT" b="1" dirty="0" err="1" smtClean="0"/>
              <a:t>Casalotti</a:t>
            </a:r>
            <a:r>
              <a:rPr lang="it-IT" b="1" dirty="0" smtClean="0"/>
              <a:t>, 259</a:t>
            </a:r>
            <a:endParaRPr lang="it-IT" dirty="0" smtClean="0"/>
          </a:p>
          <a:p>
            <a:r>
              <a:rPr lang="it-IT" b="1" dirty="0" smtClean="0"/>
              <a:t>25 maggio 2016 - ore 17.00</a:t>
            </a:r>
            <a:endParaRPr lang="it-IT" dirty="0" smtClean="0"/>
          </a:p>
          <a:p>
            <a:endParaRPr lang="it-IT" dirty="0"/>
          </a:p>
        </p:txBody>
      </p:sp>
      <p:pic>
        <p:nvPicPr>
          <p:cNvPr id="2049" name="Picture 1" descr="C:\Users\user\Desktop\traspatenza 25 maggio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3113" y="-352425"/>
            <a:ext cx="10691813" cy="756285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PROSPETTO   VIAGGI - VISITE VIA ORBASSANO A.S.  15.1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3113" y="-352425"/>
            <a:ext cx="10691813" cy="756285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pompei\20160523_1334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28662" y="642918"/>
            <a:ext cx="7286676" cy="107721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it-IT" sz="3200" b="1" dirty="0" smtClean="0"/>
              <a:t>Altre attività di  ampliamento dell’offerta     formativa</a:t>
            </a:r>
            <a:endParaRPr lang="it-IT" sz="3200" dirty="0"/>
          </a:p>
        </p:txBody>
      </p:sp>
      <p:sp>
        <p:nvSpPr>
          <p:cNvPr id="5" name="Rettangolo 4"/>
          <p:cNvSpPr/>
          <p:nvPr/>
        </p:nvSpPr>
        <p:spPr>
          <a:xfrm>
            <a:off x="928662" y="714356"/>
            <a:ext cx="7286676" cy="107721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it-IT" sz="3200" b="1" dirty="0" smtClean="0"/>
              <a:t>Altre attività di  ampliamento dell’offerta     formativa</a:t>
            </a:r>
            <a:endParaRPr lang="it-IT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E:\samsung 3 luglio 2015\20150626_1506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10574">
            <a:off x="1201241" y="924767"/>
            <a:ext cx="6787141" cy="4857760"/>
          </a:xfrm>
          <a:prstGeom prst="rect">
            <a:avLst/>
          </a:prstGeom>
          <a:noFill/>
        </p:spPr>
      </p:pic>
      <p:pic>
        <p:nvPicPr>
          <p:cNvPr id="3" name="Picture 5" descr="E:\samsung 3 luglio 2015\20150626_1506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10574">
            <a:off x="1201100" y="879090"/>
            <a:ext cx="6787141" cy="485776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8429684" cy="857256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it-IT" sz="3600" dirty="0" smtClean="0">
                <a:latin typeface="Arial Black" pitchFamily="34" charset="0"/>
              </a:rPr>
              <a:t>Altre </a:t>
            </a:r>
            <a:r>
              <a:rPr lang="it-IT" sz="3600" dirty="0" err="1" smtClean="0">
                <a:latin typeface="Arial Black" pitchFamily="34" charset="0"/>
              </a:rPr>
              <a:t>attivita’</a:t>
            </a:r>
            <a:r>
              <a:rPr lang="it-IT" sz="3600" dirty="0" smtClean="0">
                <a:latin typeface="Arial Black" pitchFamily="34" charset="0"/>
              </a:rPr>
              <a:t> di ampliamento</a:t>
            </a:r>
            <a:endParaRPr lang="it-IT" sz="3600" dirty="0">
              <a:latin typeface="Arial Black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57158" y="1428736"/>
            <a:ext cx="8358246" cy="5286412"/>
          </a:xfrm>
        </p:spPr>
        <p:txBody>
          <a:bodyPr>
            <a:noAutofit/>
          </a:bodyPr>
          <a:lstStyle/>
          <a:p>
            <a:pPr algn="just"/>
            <a:endParaRPr lang="it-IT" sz="2000" b="1" dirty="0" smtClean="0">
              <a:solidFill>
                <a:srgbClr val="3A1BF7"/>
              </a:solidFill>
            </a:endParaRPr>
          </a:p>
        </p:txBody>
      </p:sp>
      <p:pic>
        <p:nvPicPr>
          <p:cNvPr id="1026" name="Picture 2" descr="C:\Users\user\Desktop\ampliamento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3113" y="-352425"/>
            <a:ext cx="10691813" cy="75628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ampliamento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3113" y="-352425"/>
            <a:ext cx="10691813" cy="756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8215370" cy="1214446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it-IT" sz="5400" b="1" dirty="0" smtClean="0"/>
              <a:t>Cosa?</a:t>
            </a:r>
            <a:endParaRPr lang="it-IT" sz="5400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57158" y="1643050"/>
            <a:ext cx="8429684" cy="478634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it-IT" sz="3600" b="1" i="1" dirty="0" smtClean="0">
                <a:solidFill>
                  <a:srgbClr val="3A1BF7"/>
                </a:solidFill>
                <a:latin typeface="Arial Black" pitchFamily="34" charset="0"/>
              </a:rPr>
              <a:t>Incontro  con</a:t>
            </a:r>
            <a:endParaRPr lang="it-IT" sz="3600" dirty="0" smtClean="0">
              <a:solidFill>
                <a:srgbClr val="3A1BF7"/>
              </a:solidFill>
              <a:latin typeface="Arial Black" pitchFamily="34" charset="0"/>
            </a:endParaRPr>
          </a:p>
          <a:p>
            <a:r>
              <a:rPr lang="it-IT" sz="3600" i="1" dirty="0" smtClean="0">
                <a:solidFill>
                  <a:srgbClr val="3A1BF7"/>
                </a:solidFill>
                <a:latin typeface="Arial Black" pitchFamily="34" charset="0"/>
              </a:rPr>
              <a:t>Dirigente scolastica,  Presidente e Consiglieri </a:t>
            </a:r>
            <a:r>
              <a:rPr lang="it-IT" sz="3600" i="1" dirty="0" err="1" smtClean="0">
                <a:solidFill>
                  <a:srgbClr val="3A1BF7"/>
                </a:solidFill>
                <a:latin typeface="Arial Black" pitchFamily="34" charset="0"/>
              </a:rPr>
              <a:t>C.d.I</a:t>
            </a:r>
            <a:r>
              <a:rPr lang="it-IT" sz="3600" i="1" dirty="0" smtClean="0">
                <a:solidFill>
                  <a:srgbClr val="3A1BF7"/>
                </a:solidFill>
                <a:latin typeface="Arial Black" pitchFamily="34" charset="0"/>
              </a:rPr>
              <a:t>, rappresentanti di classe , famiglie, docenti, personale ATA</a:t>
            </a:r>
            <a:endParaRPr lang="it-IT" sz="3600" dirty="0">
              <a:solidFill>
                <a:srgbClr val="3A1BF7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7158" y="357167"/>
            <a:ext cx="8358246" cy="1214445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it-IT" sz="4800" b="1" dirty="0" smtClean="0">
                <a:latin typeface="+mn-lt"/>
              </a:rPr>
              <a:t>Perché?</a:t>
            </a:r>
            <a:endParaRPr lang="it-IT" sz="4800" b="1" dirty="0">
              <a:latin typeface="+mn-lt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57158" y="1643050"/>
            <a:ext cx="8501122" cy="500066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it-IT" sz="3600" b="1" dirty="0" smtClean="0">
                <a:solidFill>
                  <a:srgbClr val="3A1BF7"/>
                </a:solidFill>
              </a:rPr>
              <a:t>Art. 10 </a:t>
            </a:r>
            <a:r>
              <a:rPr lang="it-IT" sz="3600" b="1" dirty="0" err="1" smtClean="0">
                <a:solidFill>
                  <a:srgbClr val="3A1BF7"/>
                </a:solidFill>
              </a:rPr>
              <a:t>Dlsg</a:t>
            </a:r>
            <a:r>
              <a:rPr lang="it-IT" sz="3600" b="1" dirty="0" smtClean="0">
                <a:solidFill>
                  <a:srgbClr val="3A1BF7"/>
                </a:solidFill>
              </a:rPr>
              <a:t> n. 33/2013 )</a:t>
            </a:r>
          </a:p>
          <a:p>
            <a:pPr algn="l">
              <a:spcBef>
                <a:spcPts val="0"/>
              </a:spcBef>
            </a:pPr>
            <a:endParaRPr lang="it-IT" sz="3600" b="1" dirty="0" smtClean="0"/>
          </a:p>
          <a:p>
            <a:pPr algn="l">
              <a:spcBef>
                <a:spcPts val="0"/>
              </a:spcBef>
            </a:pPr>
            <a:r>
              <a:rPr lang="it-IT" sz="3600" b="1" dirty="0" smtClean="0">
                <a:solidFill>
                  <a:srgbClr val="C00000"/>
                </a:solidFill>
              </a:rPr>
              <a:t>Il nostro Piano Triennale per la Trasparenza e I’integrità </a:t>
            </a:r>
            <a:r>
              <a:rPr lang="it-IT" sz="3600" b="1" dirty="0" err="1" smtClean="0">
                <a:solidFill>
                  <a:srgbClr val="C00000"/>
                </a:solidFill>
              </a:rPr>
              <a:t>aa.ss</a:t>
            </a:r>
            <a:r>
              <a:rPr lang="it-IT" sz="3600" b="1" dirty="0" smtClean="0">
                <a:solidFill>
                  <a:srgbClr val="C00000"/>
                </a:solidFill>
              </a:rPr>
              <a:t>.2013-2016  </a:t>
            </a:r>
          </a:p>
          <a:p>
            <a:pPr algn="l">
              <a:spcBef>
                <a:spcPts val="0"/>
              </a:spcBef>
            </a:pPr>
            <a:endParaRPr lang="it-IT" sz="3600" b="1" dirty="0" smtClean="0"/>
          </a:p>
          <a:p>
            <a:pPr algn="l">
              <a:spcBef>
                <a:spcPts val="0"/>
              </a:spcBef>
            </a:pPr>
            <a:r>
              <a:rPr lang="it-IT" sz="3600" b="1" dirty="0" smtClean="0">
                <a:solidFill>
                  <a:srgbClr val="7030A0"/>
                </a:solidFill>
              </a:rPr>
              <a:t>Il </a:t>
            </a:r>
            <a:r>
              <a:rPr lang="it-IT" sz="3600" b="1" dirty="0" err="1" smtClean="0">
                <a:solidFill>
                  <a:srgbClr val="7030A0"/>
                </a:solidFill>
              </a:rPr>
              <a:t>P.T.T.I.</a:t>
            </a:r>
            <a:r>
              <a:rPr lang="it-IT" sz="3600" b="1" dirty="0" smtClean="0">
                <a:solidFill>
                  <a:srgbClr val="7030A0"/>
                </a:solidFill>
              </a:rPr>
              <a:t> 2016-18: punti essenziali</a:t>
            </a:r>
            <a:endParaRPr lang="it-IT" sz="3600" dirty="0" smtClean="0">
              <a:solidFill>
                <a:srgbClr val="7030A0"/>
              </a:solidFill>
            </a:endParaRPr>
          </a:p>
          <a:p>
            <a:pPr algn="l">
              <a:spcBef>
                <a:spcPts val="0"/>
              </a:spcBef>
            </a:pPr>
            <a:endParaRPr lang="it-IT" sz="3600" b="1" dirty="0">
              <a:solidFill>
                <a:srgbClr val="3A1BF7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it-IT" b="1" dirty="0" smtClean="0"/>
              <a:t>Principi ispiratori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0" hangingPunct="0">
              <a:buNone/>
            </a:pPr>
            <a:r>
              <a:rPr lang="it-IT" b="1" dirty="0" smtClean="0"/>
              <a:t>L'istanza della "trasparenza", ai sensi del Capo I del decreto:</a:t>
            </a:r>
          </a:p>
          <a:p>
            <a:pPr lvl="0" eaLnBrk="0" hangingPunct="0"/>
            <a:r>
              <a:rPr lang="it-IT" dirty="0" smtClean="0"/>
              <a:t>corrisponde al criterio della " </a:t>
            </a:r>
            <a:r>
              <a:rPr lang="it-IT" b="1" dirty="0" smtClean="0"/>
              <a:t>accessibilità totale";</a:t>
            </a:r>
          </a:p>
          <a:p>
            <a:pPr lvl="0" eaLnBrk="0" hangingPunct="0"/>
            <a:r>
              <a:rPr lang="it-IT" dirty="0" smtClean="0"/>
              <a:t>integra un contenuto fondamentale della nozione di "</a:t>
            </a:r>
            <a:r>
              <a:rPr lang="it-IT" b="1" dirty="0" smtClean="0"/>
              <a:t>livello essenziale di prestazione</a:t>
            </a:r>
            <a:r>
              <a:rPr lang="it-IT" dirty="0" smtClean="0"/>
              <a:t>" di cui all'art.117, lettera </a:t>
            </a:r>
            <a:r>
              <a:rPr lang="it-IT" i="1" dirty="0" smtClean="0"/>
              <a:t>m </a:t>
            </a:r>
            <a:r>
              <a:rPr lang="it-IT" dirty="0" smtClean="0"/>
              <a:t>della Costituzione;</a:t>
            </a:r>
          </a:p>
          <a:p>
            <a:pPr lvl="0" eaLnBrk="0" hangingPunct="0"/>
            <a:r>
              <a:rPr lang="it-IT" dirty="0" smtClean="0"/>
              <a:t>costituisce un presidio imprescindibile nella </a:t>
            </a:r>
            <a:r>
              <a:rPr lang="it-IT" b="1" dirty="0" smtClean="0"/>
              <a:t>prevenzione della corruzione</a:t>
            </a:r>
            <a:r>
              <a:rPr lang="it-IT" dirty="0" smtClean="0"/>
              <a:t>;</a:t>
            </a:r>
          </a:p>
          <a:p>
            <a:pPr lvl="0" eaLnBrk="0" hangingPunct="0"/>
            <a:r>
              <a:rPr lang="it-IT" dirty="0" smtClean="0"/>
              <a:t>non solo rappresenta </a:t>
            </a:r>
            <a:r>
              <a:rPr lang="it-IT" b="1" dirty="0" smtClean="0"/>
              <a:t>una "facilitazione" all'accesso ai servizi erogati dall'Istituto </a:t>
            </a:r>
            <a:r>
              <a:rPr lang="it-IT" dirty="0" smtClean="0"/>
              <a:t>ma è essa stessa un servizio per il cittadino;</a:t>
            </a:r>
          </a:p>
          <a:p>
            <a:pPr lvl="0" eaLnBrk="0" hangingPunct="0"/>
            <a:r>
              <a:rPr lang="it-IT" dirty="0" smtClean="0"/>
              <a:t>costituisce un </a:t>
            </a:r>
            <a:r>
              <a:rPr lang="it-IT" b="1" dirty="0" smtClean="0"/>
              <a:t>"processo" che presiede all'organizzazione delle attività e dei servizi</a:t>
            </a:r>
            <a:r>
              <a:rPr lang="it-IT" dirty="0" smtClean="0"/>
              <a:t>, allo sviluppo delle relazioni interne ed esterne e dei comportamenti professionali.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it-IT" sz="3200" b="1" dirty="0" smtClean="0"/>
              <a:t>LA SEZIONE AMMINISTRAZIONE TRASPARENTE</a:t>
            </a:r>
            <a:endParaRPr lang="it-IT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72098"/>
          </a:xfrm>
        </p:spPr>
        <p:txBody>
          <a:bodyPr>
            <a:normAutofit fontScale="55000" lnSpcReduction="20000"/>
          </a:bodyPr>
          <a:lstStyle/>
          <a:p>
            <a:pPr eaLnBrk="0" hangingPunct="0"/>
            <a:r>
              <a:rPr lang="it-IT" dirty="0" smtClean="0"/>
              <a:t>Uno dei propulsori maggiori della rete e del processo della trasparenza è la sezione "Amministrazione       trasparente" (AT; art. 9 del decreto). A tale riguardo è necessario:</a:t>
            </a:r>
            <a:endParaRPr lang="it-IT" sz="4000" dirty="0" smtClean="0"/>
          </a:p>
          <a:p>
            <a:pPr lvl="0" eaLnBrk="0" hangingPunct="0"/>
            <a:r>
              <a:rPr lang="it-IT" dirty="0" smtClean="0"/>
              <a:t>Strutturare la sezione in conformità con le prescrizioni contenute nell’allegato A al decreto;</a:t>
            </a:r>
            <a:endParaRPr lang="it-IT" sz="4000" dirty="0" smtClean="0"/>
          </a:p>
          <a:p>
            <a:pPr lvl="0" eaLnBrk="0" hangingPunct="0"/>
            <a:r>
              <a:rPr lang="it-IT" dirty="0" smtClean="0"/>
              <a:t>Ridurre drasticamente la produzione di atti cartacei a favore degli atti digitali (</a:t>
            </a:r>
            <a:r>
              <a:rPr lang="it-IT" dirty="0" err="1" smtClean="0"/>
              <a:t>dematerializzati</a:t>
            </a:r>
            <a:r>
              <a:rPr lang="it-IT" dirty="0" smtClean="0"/>
              <a:t>);</a:t>
            </a:r>
            <a:endParaRPr lang="it-IT" sz="4000" dirty="0" smtClean="0"/>
          </a:p>
          <a:p>
            <a:pPr lvl="0" eaLnBrk="0" hangingPunct="0"/>
            <a:r>
              <a:rPr lang="it-IT" dirty="0" smtClean="0"/>
              <a:t>Favorire l’inserimento di aree tematiche dedicate sul sito della scuola;</a:t>
            </a:r>
            <a:endParaRPr lang="it-IT" sz="4000" dirty="0" smtClean="0"/>
          </a:p>
          <a:p>
            <a:pPr lvl="0" eaLnBrk="0" hangingPunct="0"/>
            <a:r>
              <a:rPr lang="it-IT" dirty="0" smtClean="0"/>
              <a:t>Favorire l'interconnessione fra i vari produttori/utilizzatori di informazioni mediante l'impiego ordinario di:</a:t>
            </a:r>
            <a:endParaRPr lang="it-IT" sz="4000" dirty="0" smtClean="0"/>
          </a:p>
          <a:p>
            <a:pPr lvl="1" eaLnBrk="0" hangingPunct="0"/>
            <a:r>
              <a:rPr lang="it-IT" dirty="0" smtClean="0"/>
              <a:t>cartelle condivise;</a:t>
            </a:r>
            <a:endParaRPr lang="it-IT" sz="3600" dirty="0" smtClean="0"/>
          </a:p>
          <a:p>
            <a:pPr lvl="1" eaLnBrk="0" hangingPunct="0"/>
            <a:r>
              <a:rPr lang="it-IT" dirty="0" smtClean="0"/>
              <a:t>indirizzi di posta elettronica;</a:t>
            </a:r>
            <a:endParaRPr lang="it-IT" sz="3600" dirty="0" smtClean="0"/>
          </a:p>
          <a:p>
            <a:pPr lvl="1" eaLnBrk="0" hangingPunct="0"/>
            <a:r>
              <a:rPr lang="it-IT" dirty="0" smtClean="0"/>
              <a:t>ogni altra soluzione tecnica in grado di migliorare l'interconnessione digitale;</a:t>
            </a:r>
            <a:endParaRPr lang="it-IT" sz="3600" dirty="0" smtClean="0"/>
          </a:p>
          <a:p>
            <a:pPr lvl="0" eaLnBrk="0" hangingPunct="0"/>
            <a:r>
              <a:rPr lang="it-IT" dirty="0" smtClean="0"/>
              <a:t>Sviluppare negli attori scolastici l’abitudine alla connessione online e alla consultazione del sito della scuola;</a:t>
            </a:r>
            <a:endParaRPr lang="it-IT" sz="4000" dirty="0" smtClean="0"/>
          </a:p>
          <a:p>
            <a:pPr lvl="0" eaLnBrk="0" hangingPunct="0"/>
            <a:r>
              <a:rPr lang="it-IT" dirty="0" smtClean="0"/>
              <a:t>Istruire ogni produttore di informazioni sulle modalità di pubblicazione sulla sezione AT o su altre aree del sito;</a:t>
            </a:r>
            <a:endParaRPr lang="it-IT" sz="4000" dirty="0" smtClean="0"/>
          </a:p>
          <a:p>
            <a:pPr lvl="0" eaLnBrk="0" hangingPunct="0"/>
            <a:r>
              <a:rPr lang="it-IT" dirty="0" smtClean="0"/>
              <a:t>Individuare un responsabile del sito web;</a:t>
            </a:r>
            <a:endParaRPr lang="it-IT" sz="4000" dirty="0" smtClean="0"/>
          </a:p>
          <a:p>
            <a:r>
              <a:rPr lang="it-IT" dirty="0" smtClean="0"/>
              <a:t>Pubblicizzare la modalità dell’”accesso civico” di cui all'art. 5 del decreto</a:t>
            </a:r>
            <a:endParaRPr lang="it-I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solidFill>
            <a:srgbClr val="00B0F0"/>
          </a:solidFill>
        </p:spPr>
        <p:txBody>
          <a:bodyPr/>
          <a:lstStyle/>
          <a:p>
            <a:r>
              <a:rPr lang="it-IT" dirty="0" smtClean="0"/>
              <a:t>CONTENUTI DEL </a:t>
            </a:r>
            <a:r>
              <a:rPr lang="it-IT" dirty="0" err="1" smtClean="0"/>
              <a:t>P.T.T.I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eaLnBrk="0" hangingPunct="0"/>
            <a:r>
              <a:rPr lang="it-IT" sz="4000" dirty="0" smtClean="0"/>
              <a:t>Gli obiettivi strategici;</a:t>
            </a:r>
          </a:p>
          <a:p>
            <a:pPr lvl="0" eaLnBrk="0" hangingPunct="0"/>
            <a:r>
              <a:rPr lang="it-IT" sz="4000" dirty="0" smtClean="0"/>
              <a:t>Il coinvolgimento degli </a:t>
            </a:r>
            <a:r>
              <a:rPr lang="it-IT" sz="4000" i="1" dirty="0" err="1" smtClean="0"/>
              <a:t>stakeholders</a:t>
            </a:r>
            <a:r>
              <a:rPr lang="it-IT" sz="4000" i="1" dirty="0" smtClean="0"/>
              <a:t>;</a:t>
            </a:r>
            <a:endParaRPr lang="it-IT" sz="4000" dirty="0" smtClean="0"/>
          </a:p>
          <a:p>
            <a:r>
              <a:rPr lang="it-IT" sz="4000" dirty="0" smtClean="0"/>
              <a:t>L’organizzazione delle Giornate della trasparenza ex art. 10, comma 6 del decreto</a:t>
            </a:r>
            <a:endParaRPr lang="it-IT" sz="4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it-IT" b="1" dirty="0" smtClean="0"/>
              <a:t>Collaborazione  scuola - famiglia</a:t>
            </a:r>
            <a:endParaRPr lang="it-IT" dirty="0">
              <a:latin typeface="Arial Black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7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it-IT" sz="3600" b="1" dirty="0" smtClean="0"/>
              <a:t>per:  </a:t>
            </a:r>
            <a:endParaRPr lang="it-IT" sz="3600" dirty="0" smtClean="0"/>
          </a:p>
          <a:p>
            <a:pPr>
              <a:buNone/>
            </a:pPr>
            <a:r>
              <a:rPr lang="it-IT" sz="3600" b="1" dirty="0" smtClean="0"/>
              <a:t>- Visite d’istruzione</a:t>
            </a:r>
            <a:endParaRPr lang="it-IT" sz="36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14282" y="285729"/>
            <a:ext cx="8643998" cy="642941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it-IT" sz="3600" b="1" dirty="0" smtClean="0"/>
              <a:t>VISITE </a:t>
            </a:r>
            <a:r>
              <a:rPr lang="it-IT" sz="3600" b="1" dirty="0" err="1" smtClean="0"/>
              <a:t>D’ISTRUZIONE</a:t>
            </a:r>
            <a:endParaRPr lang="it-IT" sz="3600" dirty="0"/>
          </a:p>
        </p:txBody>
      </p:sp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5362" name="Picture 2" descr="C:\Users\user\Desktop\PROSPETTO   VIAGGI - VISITE VIA CAS.259  A.S.  15.1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71522"/>
            <a:ext cx="8429684" cy="564362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PROSPETTO   VIAGGI - VISITE VIA CAS. 85 A.S.  15.1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3113" y="-352425"/>
            <a:ext cx="10691813" cy="75628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371</Words>
  <Application>Microsoft Office PowerPoint</Application>
  <PresentationFormat>Presentazione su schermo (4:3)</PresentationFormat>
  <Paragraphs>48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 di Office</vt:lpstr>
      <vt:lpstr>Diapositiva 1</vt:lpstr>
      <vt:lpstr>Cosa?</vt:lpstr>
      <vt:lpstr>Perché?</vt:lpstr>
      <vt:lpstr>Principi ispiratori</vt:lpstr>
      <vt:lpstr>LA SEZIONE AMMINISTRAZIONE TRASPARENTE</vt:lpstr>
      <vt:lpstr>CONTENUTI DEL P.T.T.I</vt:lpstr>
      <vt:lpstr>Collaborazione  scuola - famiglia</vt:lpstr>
      <vt:lpstr>VISITE D’ISTRUZIONE</vt:lpstr>
      <vt:lpstr>Diapositiva 9</vt:lpstr>
      <vt:lpstr>Diapositiva 10</vt:lpstr>
      <vt:lpstr>Diapositiva 11</vt:lpstr>
      <vt:lpstr>Diapositiva 12</vt:lpstr>
      <vt:lpstr>Diapositiva 13</vt:lpstr>
      <vt:lpstr>Altre attivita’ di ampliamento</vt:lpstr>
      <vt:lpstr>Diapositiva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LEGGE 107  “La buona scuola”</dc:title>
  <dc:creator>User</dc:creator>
  <cp:lastModifiedBy>user</cp:lastModifiedBy>
  <cp:revision>116</cp:revision>
  <dcterms:created xsi:type="dcterms:W3CDTF">2015-08-31T18:03:09Z</dcterms:created>
  <dcterms:modified xsi:type="dcterms:W3CDTF">2017-10-12T10:41:00Z</dcterms:modified>
</cp:coreProperties>
</file>